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66" r:id="rId2"/>
    <p:sldId id="267" r:id="rId3"/>
    <p:sldId id="27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B3A824-1A51-4B26-AD58-A6D8E14F6C04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Gallone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37D525BB-DA17-4BA0-B3C8-3AC3ABC827E6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6C4C9A-3960-41CF-A4E9-2A8FB932454B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BC1C18-307B-4F68-A007-B5B542270E8D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titutopesenti.edu.it/rete_manutenzione/eventi/A.S.%202019-2020/BERGAMO%205%20DICEMBRE%202019/MATERIALI%20SEMINARIO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pesenti.edu.it/rete_manutenzione/eventi/A.S.%202019-2020/BERGAMO%205%20DICEMBRE%202019/MATERIALI%20SEMINARI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pesenti.edu.it/rete_manutenzione/eventi/A.S.%202019-2020/BERGAMO%205%20DICEMBRE%202019/MATERIALI%20SEMINARI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pesenti.edu.it/rete_manutenzione/eventi/A.S.%202019-2020/BERGAMO%205%20DICEMBRE%202019/MATERIALI%20SEMINARI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61ED5E-6F89-4175-88BD-D44DBD5A7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950" y="967410"/>
            <a:ext cx="7905259" cy="58905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it-IT" sz="5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53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it-IT" sz="5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5300" dirty="0">
                <a:solidFill>
                  <a:schemeClr val="bg2">
                    <a:lumMod val="50000"/>
                  </a:schemeClr>
                </a:solidFill>
              </a:rPr>
              <a:t>Unità di Apprendimento</a:t>
            </a:r>
            <a:br>
              <a:rPr lang="it-IT" sz="5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5300" dirty="0">
                <a:solidFill>
                  <a:schemeClr val="bg2">
                    <a:lumMod val="50000"/>
                  </a:schemeClr>
                </a:solidFill>
              </a:rPr>
              <a:t>e</a:t>
            </a:r>
            <a:br>
              <a:rPr lang="it-IT" sz="5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5300" dirty="0">
                <a:solidFill>
                  <a:schemeClr val="bg2">
                    <a:lumMod val="50000"/>
                  </a:schemeClr>
                </a:solidFill>
              </a:rPr>
              <a:t>Piano Formativo</a:t>
            </a:r>
            <a:br>
              <a:rPr lang="it-IT" sz="5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5300" dirty="0">
                <a:solidFill>
                  <a:schemeClr val="bg2">
                    <a:lumMod val="50000"/>
                  </a:schemeClr>
                </a:solidFill>
              </a:rPr>
              <a:t>-</a:t>
            </a:r>
            <a:br>
              <a:rPr lang="it-IT" sz="5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53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it-IT" sz="5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53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it-IT" sz="53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5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5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it-IT" sz="5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4000" dirty="0">
                <a:solidFill>
                  <a:srgbClr val="FF0000"/>
                </a:solidFill>
              </a:rPr>
              <a:t> </a:t>
            </a:r>
            <a:endParaRPr lang="it-IT" sz="6000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63F581B-D529-4324-A1F9-8E018301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1672" y="6414655"/>
            <a:ext cx="4350327" cy="443345"/>
          </a:xfrm>
        </p:spPr>
        <p:txBody>
          <a:bodyPr>
            <a:normAutofit fontScale="77500" lnSpcReduction="20000"/>
          </a:bodyPr>
          <a:lstStyle/>
          <a:p>
            <a:r>
              <a:rPr lang="it-IT" b="1" i="1" dirty="0">
                <a:solidFill>
                  <a:schemeClr val="bg1">
                    <a:lumMod val="95000"/>
                  </a:schemeClr>
                </a:solidFill>
              </a:rPr>
              <a:t>BERGAMO, 17 dicembre 2019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50" y="1219198"/>
            <a:ext cx="3744000" cy="317940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xmlns="" id="{363F581B-D529-4324-A1F9-8E018301AC85}"/>
              </a:ext>
            </a:extLst>
          </p:cNvPr>
          <p:cNvSpPr txBox="1">
            <a:spLocks/>
          </p:cNvSpPr>
          <p:nvPr/>
        </p:nvSpPr>
        <p:spPr>
          <a:xfrm>
            <a:off x="5319377" y="3297410"/>
            <a:ext cx="6504324" cy="1066772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it-IT" sz="16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96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UdA 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FORMAT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UdA - FORMAT</a:t>
            </a:r>
            <a:endParaRPr lang="it-IT" sz="3200" strike="sngStrike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81D9D997-1084-B64B-8C4E-6B5EAB91D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6429097"/>
              </p:ext>
            </p:extLst>
          </p:nvPr>
        </p:nvGraphicFramePr>
        <p:xfrm>
          <a:off x="2032000" y="719666"/>
          <a:ext cx="8128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605784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168148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NOTE PER LA COMPILAZIONE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44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11. CRITERI PER LA VALUTAZIONE E LA CERTIFICAZIONE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Indicare</a:t>
                      </a:r>
                      <a:b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 evidenze di prodotto e di processo e i livelli previsti per la rubrica</a:t>
                      </a:r>
                      <a:b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 modalità operative di valutazione e gli strumenti da somministrare agli studenti (produzioni scritte, compiti, esperimenti, discussioni, prove esperte, ...) 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63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173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Strumenti per la gestione didattica e valutativa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STRUMENTI: Canovaccio formativo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81D9D997-1084-B64B-8C4E-6B5EAB91D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4221717"/>
              </p:ext>
            </p:extLst>
          </p:nvPr>
        </p:nvGraphicFramePr>
        <p:xfrm>
          <a:off x="2032000" y="719666"/>
          <a:ext cx="8622748" cy="4488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74">
                  <a:extLst>
                    <a:ext uri="{9D8B030D-6E8A-4147-A177-3AD203B41FA5}">
                      <a16:colId xmlns:a16="http://schemas.microsoft.com/office/drawing/2014/main" xmlns="" val="460578403"/>
                    </a:ext>
                  </a:extLst>
                </a:gridCol>
                <a:gridCol w="4311374">
                  <a:extLst>
                    <a:ext uri="{9D8B030D-6E8A-4147-A177-3AD203B41FA5}">
                      <a16:colId xmlns:a16="http://schemas.microsoft.com/office/drawing/2014/main" xmlns="" val="3168148166"/>
                    </a:ext>
                  </a:extLst>
                </a:gridCol>
              </a:tblGrid>
              <a:tr h="47833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449130"/>
                  </a:ext>
                </a:extLst>
              </a:tr>
              <a:tr h="4010108">
                <a:tc>
                  <a:txBody>
                    <a:bodyPr/>
                    <a:lstStyle/>
                    <a:p>
                      <a:r>
                        <a:rPr lang="it-IT" sz="2000" b="1" dirty="0"/>
                        <a:t>Piano generale di lavoro delle UdA (canovaccio formativo) 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Riepiloga le UdA 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previste - almeno su base annuale - secondo una logica integrata e un filo conduttore progressivo.</a:t>
                      </a:r>
                    </a:p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Fornisce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dati del monte ore 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previsto. </a:t>
                      </a:r>
                    </a:p>
                    <a:p>
                      <a:endParaRPr lang="it-IT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redatto dal Consiglio di classe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sentiti i Dipartimenti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kumimoji="0"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Può essere rivisto 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periodicamente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63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604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Strumenti per la gestione didattica e valutativa 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STRUMENTI: Rubrica di valutazione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81D9D997-1084-B64B-8C4E-6B5EAB91D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2322653"/>
              </p:ext>
            </p:extLst>
          </p:nvPr>
        </p:nvGraphicFramePr>
        <p:xfrm>
          <a:off x="2032000" y="719666"/>
          <a:ext cx="8622748" cy="4488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74">
                  <a:extLst>
                    <a:ext uri="{9D8B030D-6E8A-4147-A177-3AD203B41FA5}">
                      <a16:colId xmlns:a16="http://schemas.microsoft.com/office/drawing/2014/main" xmlns="" val="460578403"/>
                    </a:ext>
                  </a:extLst>
                </a:gridCol>
                <a:gridCol w="4311374">
                  <a:extLst>
                    <a:ext uri="{9D8B030D-6E8A-4147-A177-3AD203B41FA5}">
                      <a16:colId xmlns:a16="http://schemas.microsoft.com/office/drawing/2014/main" xmlns="" val="3168148166"/>
                    </a:ext>
                  </a:extLst>
                </a:gridCol>
              </a:tblGrid>
              <a:tr h="47833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449130"/>
                  </a:ext>
                </a:extLst>
              </a:tr>
              <a:tr h="4010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Rubrica di valutazione </a:t>
                      </a:r>
                      <a:endParaRPr lang="it-IT" sz="2000" b="1" dirty="0">
                        <a:effectLst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>
                        <a:tabLst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Griglia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riferita alle competenze target </a:t>
                      </a:r>
                      <a:endParaRPr lang="it-IT" dirty="0"/>
                    </a:p>
                    <a:p>
                      <a:endParaRPr kumimoji="0"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Compilata, a cura dei docenti coinvolti,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ciascun studente alla conclusione delle attività̀ 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previste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kumimoji="0"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5900" indent="-215900">
                        <a:tabLst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Riporta le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competenze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riferimento, le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evidenze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livelli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padronanza e i relativi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descrittori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63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902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Strumenti per la gestione didattica e valutativa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STRUMENTI: Scheda – consegne per gli studenti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81D9D997-1084-B64B-8C4E-6B5EAB91D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4885840"/>
              </p:ext>
            </p:extLst>
          </p:nvPr>
        </p:nvGraphicFramePr>
        <p:xfrm>
          <a:off x="2032000" y="719666"/>
          <a:ext cx="8622748" cy="495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74">
                  <a:extLst>
                    <a:ext uri="{9D8B030D-6E8A-4147-A177-3AD203B41FA5}">
                      <a16:colId xmlns:a16="http://schemas.microsoft.com/office/drawing/2014/main" xmlns="" val="460578403"/>
                    </a:ext>
                  </a:extLst>
                </a:gridCol>
                <a:gridCol w="4311374">
                  <a:extLst>
                    <a:ext uri="{9D8B030D-6E8A-4147-A177-3AD203B41FA5}">
                      <a16:colId xmlns:a16="http://schemas.microsoft.com/office/drawing/2014/main" xmlns="" val="3168148166"/>
                    </a:ext>
                  </a:extLst>
                </a:gridCol>
              </a:tblGrid>
              <a:tr h="47833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449130"/>
                  </a:ext>
                </a:extLst>
              </a:tr>
              <a:tr h="4010108">
                <a:tc>
                  <a:txBody>
                    <a:bodyPr/>
                    <a:lstStyle/>
                    <a:p>
                      <a:r>
                        <a:rPr lang="it-IT" sz="2000" b="1" dirty="0"/>
                        <a:t>Scheda – consegne per gli studenti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Traduce in modo semplice gli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elementi essenziali 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</a:t>
                      </a:r>
                      <a:r>
                        <a:rPr kumimoji="0"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UdA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modo che lo studente possa comprendere al meglio che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cosa (e perché́)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gli viene chiesto con i relativi criteri di valutazione. </a:t>
                      </a:r>
                      <a:endParaRPr lang="it-IT" dirty="0"/>
                    </a:p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Indica, in forma essenziale: </a:t>
                      </a:r>
                      <a:endParaRPr lang="it-IT" dirty="0"/>
                    </a:p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 che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cosa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 chiede loro di fare </a:t>
                      </a:r>
                      <a:endParaRPr lang="it-IT" dirty="0">
                        <a:effectLst/>
                      </a:endParaRPr>
                    </a:p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 con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 scopi 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motivazioni </a:t>
                      </a:r>
                      <a:endParaRPr lang="it-IT" dirty="0">
                        <a:effectLst/>
                      </a:endParaRPr>
                    </a:p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 con </a:t>
                      </a:r>
                      <a:r>
                        <a:rPr kumimoji="0" lang="it-I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 modalità̀ 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livello individuale, di gruppo, in aula, laboratorio, extra scuola, ...) </a:t>
                      </a:r>
                      <a:endParaRPr lang="it-IT" dirty="0">
                        <a:effectLst/>
                      </a:endParaRPr>
                    </a:p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 per realizzare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 prodotti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dirty="0">
                        <a:effectLst/>
                      </a:endParaRPr>
                    </a:p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 in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quanto tempo </a:t>
                      </a:r>
                      <a:endParaRPr lang="it-IT" b="1" dirty="0">
                        <a:effectLst/>
                      </a:endParaRPr>
                    </a:p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 con </a:t>
                      </a:r>
                      <a:r>
                        <a:rPr kumimoji="0"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 risorse 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disposizione (tecniche, logistiche, documentali ...) </a:t>
                      </a:r>
                      <a:endParaRPr lang="it-IT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963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726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COMPITI DI REALTÀ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PROGETTAZIONE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7"/>
            <a:ext cx="9519478" cy="42088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it-IT" sz="2000" dirty="0">
                <a:solidFill>
                  <a:srgbClr val="0070C0"/>
                </a:solidFill>
              </a:rPr>
              <a:t>Si parte da un piano di massima (o </a:t>
            </a:r>
            <a:r>
              <a:rPr lang="it-IT" sz="2000" dirty="0">
                <a:solidFill>
                  <a:srgbClr val="FF0000"/>
                </a:solidFill>
              </a:rPr>
              <a:t>canovaccio formativo</a:t>
            </a:r>
            <a:r>
              <a:rPr lang="it-IT" sz="2000" dirty="0">
                <a:solidFill>
                  <a:srgbClr val="0070C0"/>
                </a:solidFill>
              </a:rPr>
              <a:t>), che traduce il percorso previsto in una sequenza di «compiti di realtà̀» che servono da ancoraggio lungo il biennio. </a:t>
            </a:r>
          </a:p>
          <a:p>
            <a:pPr marL="222250" indent="-222250"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</a:rPr>
              <a:t>- Lo </a:t>
            </a:r>
            <a:r>
              <a:rPr lang="it-IT" sz="2000" dirty="0">
                <a:solidFill>
                  <a:srgbClr val="FF0000"/>
                </a:solidFill>
              </a:rPr>
              <a:t>studente </a:t>
            </a:r>
            <a:r>
              <a:rPr lang="it-IT" sz="2000" dirty="0">
                <a:solidFill>
                  <a:srgbClr val="0070C0"/>
                </a:solidFill>
              </a:rPr>
              <a:t>è visto come il </a:t>
            </a:r>
            <a:r>
              <a:rPr lang="it-IT" sz="2000" dirty="0">
                <a:solidFill>
                  <a:srgbClr val="FF0000"/>
                </a:solidFill>
              </a:rPr>
              <a:t>protagonista dell’apprendimento</a:t>
            </a:r>
            <a:r>
              <a:rPr lang="it-IT" sz="2000" dirty="0">
                <a:solidFill>
                  <a:srgbClr val="0070C0"/>
                </a:solidFill>
              </a:rPr>
              <a:t>, che integra le acquisizioni operate in contesti formali e non formali. </a:t>
            </a:r>
          </a:p>
          <a:p>
            <a:pPr marL="222250" indent="-222250"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</a:rPr>
              <a:t>- Il piano stabilisce anche i </a:t>
            </a:r>
            <a:r>
              <a:rPr lang="it-IT" sz="2000" dirty="0">
                <a:solidFill>
                  <a:srgbClr val="FF0000"/>
                </a:solidFill>
              </a:rPr>
              <a:t>nessi con le competenze target e gli insegnamenti afferenti. 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COMPITI DI REALTÀ</a:t>
            </a:r>
          </a:p>
        </p:txBody>
      </p:sp>
    </p:spTree>
    <p:extLst>
      <p:ext uri="{BB962C8B-B14F-4D97-AF65-F5344CB8AC3E}">
        <p14:creationId xmlns:p14="http://schemas.microsoft.com/office/powerpoint/2010/main" xmlns="" val="264346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COMPITO DI REALTÀ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DEFINIZIONE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8"/>
            <a:ext cx="8631583" cy="46705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</a:rPr>
              <a:t>È «una </a:t>
            </a:r>
            <a:r>
              <a:rPr lang="it-IT" dirty="0">
                <a:solidFill>
                  <a:srgbClr val="FF0000"/>
                </a:solidFill>
              </a:rPr>
              <a:t>situazione problematica, complessa e nuova</a:t>
            </a:r>
            <a:r>
              <a:rPr lang="it-IT" dirty="0">
                <a:solidFill>
                  <a:srgbClr val="0070C0"/>
                </a:solidFill>
              </a:rPr>
              <a:t>, quanto più possibile </a:t>
            </a:r>
            <a:r>
              <a:rPr lang="it-IT" dirty="0">
                <a:solidFill>
                  <a:srgbClr val="FF0000"/>
                </a:solidFill>
              </a:rPr>
              <a:t>vicina al mondo reale</a:t>
            </a:r>
            <a:r>
              <a:rPr lang="it-IT" dirty="0">
                <a:solidFill>
                  <a:srgbClr val="0070C0"/>
                </a:solidFill>
              </a:rPr>
              <a:t>, da risolvere utilizzando conoscenze e abilità già acquisite e trasferendo procedure e condotte cognitive in contesti e ambiti di riferimento moderatamente diversi da quelli resi familiari dalla pratica didattica. 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</a:rPr>
              <a:t>…prove per la cui risoluzione l’alunno debba richiamare in forma integrata, componendoli autonomamente, più̀ apprendimenti acquisiti. 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FF0000"/>
                </a:solidFill>
              </a:rPr>
              <a:t>La risoluzione </a:t>
            </a:r>
            <a:r>
              <a:rPr lang="it-IT" dirty="0">
                <a:solidFill>
                  <a:srgbClr val="0070C0"/>
                </a:solidFill>
              </a:rPr>
              <a:t>della situazione-problema (compito di realtà̀) </a:t>
            </a:r>
            <a:r>
              <a:rPr lang="it-IT" dirty="0">
                <a:solidFill>
                  <a:srgbClr val="FF0000"/>
                </a:solidFill>
              </a:rPr>
              <a:t>viene a costituire il prodotto finale degli alunni su cui si basa la valutazione</a:t>
            </a:r>
            <a:r>
              <a:rPr lang="it-IT" dirty="0">
                <a:solidFill>
                  <a:srgbClr val="0070C0"/>
                </a:solidFill>
              </a:rPr>
              <a:t>...» (Linee guida alternanza scuola- lavoro). 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COMPITO </a:t>
            </a:r>
            <a:r>
              <a:rPr lang="it-IT" sz="3200" dirty="0">
                <a:solidFill>
                  <a:schemeClr val="bg1"/>
                </a:solidFill>
              </a:rPr>
              <a:t>DI REALTÀ</a:t>
            </a:r>
          </a:p>
        </p:txBody>
      </p:sp>
    </p:spTree>
    <p:extLst>
      <p:ext uri="{BB962C8B-B14F-4D97-AF65-F5344CB8AC3E}">
        <p14:creationId xmlns:p14="http://schemas.microsoft.com/office/powerpoint/2010/main" xmlns="" val="145900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COMPITI DI REALTÀ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DEFINIZIONE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8"/>
            <a:ext cx="8631583" cy="50860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70C0"/>
                </a:solidFill>
              </a:rPr>
              <a:t>I COMPITI</a:t>
            </a:r>
            <a:r>
              <a:rPr lang="it-IT" dirty="0">
                <a:solidFill>
                  <a:srgbClr val="0070C0"/>
                </a:solidFill>
              </a:rPr>
              <a:t>: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>- sono </a:t>
            </a:r>
            <a:r>
              <a:rPr lang="it-IT" b="1" dirty="0">
                <a:solidFill>
                  <a:srgbClr val="0070C0"/>
                </a:solidFill>
              </a:rPr>
              <a:t>complessi</a:t>
            </a:r>
            <a:r>
              <a:rPr lang="it-IT" dirty="0">
                <a:solidFill>
                  <a:srgbClr val="0070C0"/>
                </a:solidFill>
              </a:rPr>
              <a:t> e richiedono tempo (talora giorni o settimane) </a:t>
            </a:r>
          </a:p>
          <a:p>
            <a:pPr marL="177800" indent="-177800"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</a:rPr>
              <a:t>- forniscono </a:t>
            </a:r>
            <a:r>
              <a:rPr lang="it-IT" b="1" dirty="0">
                <a:solidFill>
                  <a:srgbClr val="0070C0"/>
                </a:solidFill>
              </a:rPr>
              <a:t>l’occasione di collaborare</a:t>
            </a:r>
            <a:r>
              <a:rPr lang="it-IT" dirty="0">
                <a:solidFill>
                  <a:srgbClr val="0070C0"/>
                </a:solidFill>
              </a:rPr>
              <a:t>, perché propongono attività̀ che non possono essere portate a termine da un solo studente: la collaborazione è integrata nella soluzione del compito </a:t>
            </a:r>
          </a:p>
          <a:p>
            <a:pPr marL="215900" indent="-215900"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</a:rPr>
              <a:t>- sono </a:t>
            </a:r>
            <a:r>
              <a:rPr lang="it-IT" b="1" dirty="0">
                <a:solidFill>
                  <a:srgbClr val="0070C0"/>
                </a:solidFill>
              </a:rPr>
              <a:t>un’occasione per riflettere </a:t>
            </a:r>
            <a:r>
              <a:rPr lang="it-IT" dirty="0">
                <a:solidFill>
                  <a:srgbClr val="0070C0"/>
                </a:solidFill>
              </a:rPr>
              <a:t>sul proprio apprendimento, sia individualmente sia in gruppo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>
                <a:solidFill>
                  <a:srgbClr val="0070C0"/>
                </a:solidFill>
              </a:rPr>
              <a:t>possono essere </a:t>
            </a:r>
            <a:r>
              <a:rPr lang="it-IT" b="1" dirty="0">
                <a:solidFill>
                  <a:srgbClr val="0070C0"/>
                </a:solidFill>
              </a:rPr>
              <a:t>integrati e utilizzati in settori disciplinari differenti </a:t>
            </a:r>
            <a:r>
              <a:rPr lang="it-IT" dirty="0">
                <a:solidFill>
                  <a:srgbClr val="0070C0"/>
                </a:solidFill>
              </a:rPr>
              <a:t>ed estendere i loro risultati al di là di specifiche discipline;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>
                <a:solidFill>
                  <a:srgbClr val="0070C0"/>
                </a:solidFill>
              </a:rPr>
              <a:t> incoraggiano prospettive </a:t>
            </a:r>
            <a:r>
              <a:rPr lang="it-IT" b="1" dirty="0">
                <a:solidFill>
                  <a:srgbClr val="0070C0"/>
                </a:solidFill>
              </a:rPr>
              <a:t>multidisciplinari</a:t>
            </a:r>
            <a:r>
              <a:rPr lang="it-IT" dirty="0">
                <a:solidFill>
                  <a:srgbClr val="0070C0"/>
                </a:solidFill>
              </a:rPr>
              <a:t> e permettono agli studenti di assumere diversi ruoli e di sviluppare esperienze in molti settori 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COMPITI DI REALTÀ</a:t>
            </a:r>
          </a:p>
        </p:txBody>
      </p:sp>
    </p:spTree>
    <p:extLst>
      <p:ext uri="{BB962C8B-B14F-4D97-AF65-F5344CB8AC3E}">
        <p14:creationId xmlns:p14="http://schemas.microsoft.com/office/powerpoint/2010/main" xmlns="" val="427049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COMPITI DI REALTÀ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DEFINIZIONE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8"/>
            <a:ext cx="8631583" cy="4628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2250" indent="-222250"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</a:rPr>
              <a:t>- sfociano in un </a:t>
            </a:r>
            <a:r>
              <a:rPr lang="it-IT" b="1" dirty="0">
                <a:solidFill>
                  <a:srgbClr val="0070C0"/>
                </a:solidFill>
              </a:rPr>
              <a:t>prodotto finale completo autosufficiente</a:t>
            </a:r>
            <a:r>
              <a:rPr lang="it-IT" dirty="0">
                <a:solidFill>
                  <a:srgbClr val="0070C0"/>
                </a:solidFill>
              </a:rPr>
              <a:t>, non sono un’esercitazione funzionale a qualcos’altro. </a:t>
            </a:r>
          </a:p>
          <a:p>
            <a:pPr marL="222250" indent="-222250"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</a:rPr>
              <a:t>- propongono </a:t>
            </a:r>
            <a:r>
              <a:rPr lang="it-IT" b="1" dirty="0">
                <a:solidFill>
                  <a:srgbClr val="0070C0"/>
                </a:solidFill>
              </a:rPr>
              <a:t>compiti</a:t>
            </a:r>
            <a:r>
              <a:rPr lang="it-IT" dirty="0">
                <a:solidFill>
                  <a:srgbClr val="0070C0"/>
                </a:solidFill>
              </a:rPr>
              <a:t> che ci si trova ad affrontare </a:t>
            </a:r>
            <a:r>
              <a:rPr lang="it-IT" b="1" dirty="0">
                <a:solidFill>
                  <a:srgbClr val="0070C0"/>
                </a:solidFill>
              </a:rPr>
              <a:t>nel mondo reale</a:t>
            </a:r>
            <a:r>
              <a:rPr lang="it-IT" dirty="0">
                <a:solidFill>
                  <a:srgbClr val="0070C0"/>
                </a:solidFill>
              </a:rPr>
              <a:t>, </a:t>
            </a:r>
            <a:r>
              <a:rPr lang="it-IT" b="1" dirty="0">
                <a:solidFill>
                  <a:srgbClr val="0070C0"/>
                </a:solidFill>
              </a:rPr>
              <a:t>personale o professionale</a:t>
            </a:r>
            <a:r>
              <a:rPr lang="it-IT" dirty="0">
                <a:solidFill>
                  <a:srgbClr val="0070C0"/>
                </a:solidFill>
              </a:rPr>
              <a:t>; non sono esercizi scolastici decontestualizzati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>
                <a:solidFill>
                  <a:srgbClr val="0070C0"/>
                </a:solidFill>
              </a:rPr>
              <a:t>pongono </a:t>
            </a:r>
            <a:r>
              <a:rPr lang="it-IT" b="1" dirty="0">
                <a:solidFill>
                  <a:srgbClr val="0070C0"/>
                </a:solidFill>
              </a:rPr>
              <a:t>problemi aperti </a:t>
            </a:r>
            <a:r>
              <a:rPr lang="it-IT" dirty="0">
                <a:solidFill>
                  <a:srgbClr val="0070C0"/>
                </a:solidFill>
              </a:rPr>
              <a:t>a molteplici interpretazioni, piuttosto che risolvibili con l’applicazione di procedure note;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>
                <a:solidFill>
                  <a:srgbClr val="0070C0"/>
                </a:solidFill>
              </a:rPr>
              <a:t> offrono l’occasione di esaminare i problemi da diverse prospettive teoriche e pratiche: non c’è una singola interpretazione come non c’è un unico percorso per risolvere un problema;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>
                <a:solidFill>
                  <a:srgbClr val="0070C0"/>
                </a:solidFill>
              </a:rPr>
              <a:t>permettono più̀ </a:t>
            </a:r>
            <a:r>
              <a:rPr lang="it-IT" b="1" dirty="0">
                <a:solidFill>
                  <a:srgbClr val="0070C0"/>
                </a:solidFill>
              </a:rPr>
              <a:t>soluzioni alternative </a:t>
            </a:r>
            <a:r>
              <a:rPr lang="it-IT" dirty="0">
                <a:solidFill>
                  <a:srgbClr val="0070C0"/>
                </a:solidFill>
              </a:rPr>
              <a:t>e questo apre a molte soluzioni </a:t>
            </a:r>
            <a:r>
              <a:rPr lang="it-IT" b="1" dirty="0">
                <a:solidFill>
                  <a:srgbClr val="0070C0"/>
                </a:solidFill>
              </a:rPr>
              <a:t>originali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COMPITI DI REALTÀ</a:t>
            </a:r>
          </a:p>
        </p:txBody>
      </p:sp>
    </p:spTree>
    <p:extLst>
      <p:ext uri="{BB962C8B-B14F-4D97-AF65-F5344CB8AC3E}">
        <p14:creationId xmlns:p14="http://schemas.microsoft.com/office/powerpoint/2010/main" xmlns="" val="177535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MODELLI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UdA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MODELLI: UDA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8C5AAD2-5783-B94A-B4D1-A079E41D2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71" t="19986" r="9792" b="1693"/>
          <a:stretch/>
        </p:blipFill>
        <p:spPr>
          <a:xfrm>
            <a:off x="2235200" y="1244600"/>
            <a:ext cx="7924800" cy="4448977"/>
          </a:xfrm>
          <a:prstGeom prst="rect">
            <a:avLst/>
          </a:prstGeom>
        </p:spPr>
      </p:pic>
      <p:sp>
        <p:nvSpPr>
          <p:cNvPr id="13" name="Freccia destra 12">
            <a:hlinkClick r:id="rId4"/>
            <a:extLst>
              <a:ext uri="{FF2B5EF4-FFF2-40B4-BE49-F238E27FC236}">
                <a16:creationId xmlns:a16="http://schemas.microsoft.com/office/drawing/2014/main" xmlns="" id="{47C0B79C-5A35-8F41-A255-CEBF52B3E40F}"/>
              </a:ext>
            </a:extLst>
          </p:cNvPr>
          <p:cNvSpPr/>
          <p:nvPr/>
        </p:nvSpPr>
        <p:spPr>
          <a:xfrm>
            <a:off x="660785" y="4322674"/>
            <a:ext cx="1295400" cy="477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531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MODELLI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CANOVACCIO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MODELLI: CANOVACCIO FORMATIVO </a:t>
            </a:r>
          </a:p>
        </p:txBody>
      </p:sp>
      <p:sp>
        <p:nvSpPr>
          <p:cNvPr id="13" name="Freccia destra 12">
            <a:hlinkClick r:id="rId3"/>
            <a:extLst>
              <a:ext uri="{FF2B5EF4-FFF2-40B4-BE49-F238E27FC236}">
                <a16:creationId xmlns:a16="http://schemas.microsoft.com/office/drawing/2014/main" xmlns="" id="{47C0B79C-5A35-8F41-A255-CEBF52B3E40F}"/>
              </a:ext>
            </a:extLst>
          </p:cNvPr>
          <p:cNvSpPr/>
          <p:nvPr/>
        </p:nvSpPr>
        <p:spPr>
          <a:xfrm>
            <a:off x="660785" y="4322674"/>
            <a:ext cx="1295400" cy="477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2D12EED-E1F4-8B40-9C36-529B91B9B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5" t="11277" r="31564" b="14983"/>
          <a:stretch/>
        </p:blipFill>
        <p:spPr>
          <a:xfrm>
            <a:off x="2146300" y="695366"/>
            <a:ext cx="78994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07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UDA 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INTRODUZIONE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7"/>
            <a:ext cx="8716434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</a:rPr>
              <a:t>I percorsi didattici sono caratterizzati dalla </a:t>
            </a:r>
            <a:r>
              <a:rPr lang="it-IT" sz="2000" dirty="0">
                <a:solidFill>
                  <a:srgbClr val="FF0000"/>
                </a:solidFill>
              </a:rPr>
              <a:t>progettazione interdisciplinare</a:t>
            </a:r>
            <a:r>
              <a:rPr lang="it-IT" sz="2000" dirty="0">
                <a:solidFill>
                  <a:srgbClr val="0070C0"/>
                </a:solidFill>
              </a:rPr>
              <a:t> riguardante gli </a:t>
            </a:r>
            <a:r>
              <a:rPr lang="it-IT" sz="2000" dirty="0">
                <a:solidFill>
                  <a:srgbClr val="FF0000"/>
                </a:solidFill>
              </a:rPr>
              <a:t>assi culturali</a:t>
            </a:r>
            <a:r>
              <a:rPr lang="it-IT" sz="2000" dirty="0">
                <a:solidFill>
                  <a:srgbClr val="0070C0"/>
                </a:solidFill>
              </a:rPr>
              <a:t>; sono organizzati a partire dalle prime classi, e per tutta la durata del quinquennio, per </a:t>
            </a:r>
            <a:r>
              <a:rPr lang="it-IT" sz="2000" dirty="0">
                <a:solidFill>
                  <a:srgbClr val="FF0000"/>
                </a:solidFill>
              </a:rPr>
              <a:t>unità di apprendimento </a:t>
            </a:r>
            <a:r>
              <a:rPr lang="it-IT" sz="2000" dirty="0">
                <a:solidFill>
                  <a:srgbClr val="0070C0"/>
                </a:solidFill>
              </a:rPr>
              <a:t>con l’utilizzo di  metodologie di tipo induttivo, attraverso esperienze laboratoriali e in contesti operativi, analisi e soluzione dei problemi relativi alle attività economiche di riferimento, il lavoro cooperativo per progetti, nonché la gestione di processi in contesti organizzati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REGOLAMENTO  24/05/2018 Art.6 comma 4</a:t>
            </a:r>
          </a:p>
        </p:txBody>
      </p:sp>
    </p:spTree>
    <p:extLst>
      <p:ext uri="{BB962C8B-B14F-4D97-AF65-F5344CB8AC3E}">
        <p14:creationId xmlns:p14="http://schemas.microsoft.com/office/powerpoint/2010/main" xmlns="" val="4279874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MODELLI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CANOVACCIO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MODELLI: CANOVACCIO FORMATIVO </a:t>
            </a:r>
          </a:p>
        </p:txBody>
      </p:sp>
      <p:sp>
        <p:nvSpPr>
          <p:cNvPr id="13" name="Freccia destra 12">
            <a:hlinkClick r:id="rId3"/>
            <a:extLst>
              <a:ext uri="{FF2B5EF4-FFF2-40B4-BE49-F238E27FC236}">
                <a16:creationId xmlns:a16="http://schemas.microsoft.com/office/drawing/2014/main" xmlns="" id="{47C0B79C-5A35-8F41-A255-CEBF52B3E40F}"/>
              </a:ext>
            </a:extLst>
          </p:cNvPr>
          <p:cNvSpPr/>
          <p:nvPr/>
        </p:nvSpPr>
        <p:spPr>
          <a:xfrm>
            <a:off x="660785" y="4322674"/>
            <a:ext cx="1295400" cy="477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E4D332A-B5AA-1144-ACD3-ED0ED67495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1" t="13501" r="30000" b="10536"/>
          <a:stretch/>
        </p:blipFill>
        <p:spPr>
          <a:xfrm>
            <a:off x="2169762" y="736600"/>
            <a:ext cx="7964837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6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MODELLI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CANOVACCIO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MODELLI: CANOVACCIO FORMATIVO </a:t>
            </a:r>
          </a:p>
        </p:txBody>
      </p:sp>
      <p:sp>
        <p:nvSpPr>
          <p:cNvPr id="13" name="Freccia destra 12">
            <a:hlinkClick r:id="rId3"/>
            <a:extLst>
              <a:ext uri="{FF2B5EF4-FFF2-40B4-BE49-F238E27FC236}">
                <a16:creationId xmlns:a16="http://schemas.microsoft.com/office/drawing/2014/main" xmlns="" id="{47C0B79C-5A35-8F41-A255-CEBF52B3E40F}"/>
              </a:ext>
            </a:extLst>
          </p:cNvPr>
          <p:cNvSpPr/>
          <p:nvPr/>
        </p:nvSpPr>
        <p:spPr>
          <a:xfrm>
            <a:off x="660785" y="4322674"/>
            <a:ext cx="1295400" cy="477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3E4F9B2-ECA7-C94C-A198-C29C39E02B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5" t="13685" r="30625" b="17207"/>
          <a:stretch/>
        </p:blipFill>
        <p:spPr>
          <a:xfrm>
            <a:off x="2133600" y="854116"/>
            <a:ext cx="7924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40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COMPITI DI REALTÀ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PER DOCENTI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8"/>
            <a:ext cx="8631583" cy="19005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2250" indent="-222250">
              <a:lnSpc>
                <a:spcPct val="1500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Vedi:</a:t>
            </a:r>
          </a:p>
          <a:p>
            <a:pPr marL="222250" indent="-222250">
              <a:lnSpc>
                <a:spcPct val="150000"/>
              </a:lnSpc>
            </a:pPr>
            <a:r>
              <a:rPr lang="it-IT" sz="2000" b="1" dirty="0" err="1" smtClean="0">
                <a:solidFill>
                  <a:srgbClr val="FF0000"/>
                </a:solidFill>
              </a:rPr>
              <a:t>UdA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0 </a:t>
            </a:r>
            <a:r>
              <a:rPr lang="it-IT" sz="2000" b="1" dirty="0" smtClean="0">
                <a:solidFill>
                  <a:srgbClr val="FF0000"/>
                </a:solidFill>
              </a:rPr>
              <a:t>– FORMAZIONE</a:t>
            </a:r>
          </a:p>
          <a:p>
            <a:pPr marL="222250" indent="-222250">
              <a:lnSpc>
                <a:spcPct val="150000"/>
              </a:lnSpc>
            </a:pPr>
            <a:endParaRPr lang="it-IT" sz="2000" b="1" dirty="0" smtClean="0">
              <a:solidFill>
                <a:srgbClr val="FF0000"/>
              </a:solidFill>
            </a:endParaRPr>
          </a:p>
          <a:p>
            <a:pPr marL="222250" indent="-222250">
              <a:lnSpc>
                <a:spcPct val="150000"/>
              </a:lnSpc>
            </a:pP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UdA: ESEMPIO</a:t>
            </a:r>
          </a:p>
        </p:txBody>
      </p:sp>
    </p:spTree>
    <p:extLst>
      <p:ext uri="{BB962C8B-B14F-4D97-AF65-F5344CB8AC3E}">
        <p14:creationId xmlns:p14="http://schemas.microsoft.com/office/powerpoint/2010/main" xmlns="" val="405382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UdA 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DEFINIZIONE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7"/>
            <a:ext cx="8716434" cy="46705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</a:rPr>
              <a:t>L’</a:t>
            </a:r>
            <a:r>
              <a:rPr lang="it-IT" sz="2000" dirty="0" err="1">
                <a:solidFill>
                  <a:srgbClr val="0070C0"/>
                </a:solidFill>
              </a:rPr>
              <a:t>UdA</a:t>
            </a:r>
            <a:r>
              <a:rPr lang="it-IT" sz="2000" dirty="0">
                <a:solidFill>
                  <a:srgbClr val="0070C0"/>
                </a:solidFill>
              </a:rPr>
              <a:t> è un «insieme </a:t>
            </a:r>
            <a:r>
              <a:rPr lang="it-IT" sz="2000" dirty="0">
                <a:solidFill>
                  <a:srgbClr val="FF0000"/>
                </a:solidFill>
              </a:rPr>
              <a:t>autonomamente</a:t>
            </a:r>
            <a:r>
              <a:rPr lang="it-IT" sz="2000" dirty="0">
                <a:solidFill>
                  <a:srgbClr val="0070C0"/>
                </a:solidFill>
              </a:rPr>
              <a:t> significativo di </a:t>
            </a:r>
            <a:r>
              <a:rPr lang="it-IT" sz="2000" dirty="0">
                <a:solidFill>
                  <a:srgbClr val="FF0000"/>
                </a:solidFill>
              </a:rPr>
              <a:t>competenze, abilità e conoscenze</a:t>
            </a:r>
            <a:r>
              <a:rPr lang="it-IT" sz="2000" dirty="0">
                <a:solidFill>
                  <a:srgbClr val="0070C0"/>
                </a:solidFill>
              </a:rPr>
              <a:t> in cui è organizzato il percorso formativo della studentessa e dello studente; costituisce il necessario </a:t>
            </a:r>
            <a:r>
              <a:rPr lang="it-IT" sz="2000" dirty="0">
                <a:solidFill>
                  <a:srgbClr val="FF0000"/>
                </a:solidFill>
              </a:rPr>
              <a:t>riferimento per la valutazione, la certificazione</a:t>
            </a:r>
            <a:r>
              <a:rPr lang="it-IT" sz="2000" dirty="0">
                <a:solidFill>
                  <a:srgbClr val="0070C0"/>
                </a:solidFill>
              </a:rPr>
              <a:t> e il riconoscimento dei crediti, soprattutto nel caso di passaggi ad altri percorsi di istruzione e formazione. Le UdA partono da obiettivi formativi adatti e significativi, sviluppano appositi percorsi di metodo e di contenuto, tramite i quali si valuta il livello delle conoscenze e delle abilità acquisite e la misura in cui la studentessa e lo studente hanno maturato le competenze attese.»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UdA - DEFINIZIONE</a:t>
            </a:r>
          </a:p>
        </p:txBody>
      </p:sp>
    </p:spTree>
    <p:extLst>
      <p:ext uri="{BB962C8B-B14F-4D97-AF65-F5344CB8AC3E}">
        <p14:creationId xmlns:p14="http://schemas.microsoft.com/office/powerpoint/2010/main" xmlns="" val="270230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UdA 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OBIETTIVO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7"/>
            <a:ext cx="9015896" cy="39780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</a:rPr>
              <a:t>Il </a:t>
            </a:r>
            <a:r>
              <a:rPr lang="it-IT" sz="2000" dirty="0">
                <a:solidFill>
                  <a:srgbClr val="FF0000"/>
                </a:solidFill>
              </a:rPr>
              <a:t>focus</a:t>
            </a:r>
            <a:r>
              <a:rPr lang="it-IT" sz="2000" dirty="0">
                <a:solidFill>
                  <a:srgbClr val="0070C0"/>
                </a:solidFill>
              </a:rPr>
              <a:t> dell’</a:t>
            </a:r>
            <a:r>
              <a:rPr lang="it-IT" sz="2000" dirty="0" err="1">
                <a:solidFill>
                  <a:srgbClr val="0070C0"/>
                </a:solidFill>
              </a:rPr>
              <a:t>UdA</a:t>
            </a:r>
            <a:r>
              <a:rPr lang="it-IT" sz="2000" dirty="0">
                <a:solidFill>
                  <a:srgbClr val="0070C0"/>
                </a:solidFill>
              </a:rPr>
              <a:t> è sulla </a:t>
            </a:r>
            <a:r>
              <a:rPr lang="it-IT" sz="2000" dirty="0">
                <a:solidFill>
                  <a:srgbClr val="FF0000"/>
                </a:solidFill>
              </a:rPr>
              <a:t>competenza</a:t>
            </a:r>
            <a:r>
              <a:rPr lang="it-IT" sz="2000" dirty="0">
                <a:solidFill>
                  <a:srgbClr val="0070C0"/>
                </a:solidFill>
              </a:rPr>
              <a:t>, la quale diventa il principio d’organizzazione del </a:t>
            </a:r>
            <a:r>
              <a:rPr lang="it-IT" sz="2000" dirty="0">
                <a:solidFill>
                  <a:srgbClr val="FF0000"/>
                </a:solidFill>
              </a:rPr>
              <a:t>curricolo</a:t>
            </a:r>
            <a:r>
              <a:rPr lang="it-IT" sz="2000" dirty="0">
                <a:solidFill>
                  <a:srgbClr val="0070C0"/>
                </a:solidFill>
              </a:rPr>
              <a:t>, incardinandolo su condizioni di </a:t>
            </a:r>
            <a:r>
              <a:rPr lang="it-IT" sz="2000" dirty="0">
                <a:solidFill>
                  <a:srgbClr val="FF0000"/>
                </a:solidFill>
              </a:rPr>
              <a:t>apprendimento “autentico e significativo”</a:t>
            </a:r>
            <a:r>
              <a:rPr lang="it-IT" sz="2000" dirty="0">
                <a:solidFill>
                  <a:srgbClr val="0070C0"/>
                </a:solidFill>
              </a:rPr>
              <a:t>, in grado di diventare patrimonio personale dello studente e </a:t>
            </a:r>
            <a:r>
              <a:rPr lang="it-IT" sz="2000" dirty="0">
                <a:solidFill>
                  <a:srgbClr val="FF0000"/>
                </a:solidFill>
              </a:rPr>
              <a:t>spendibile in una pluralità di ambienti di vita.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</a:rPr>
              <a:t>Dal punto di vista dello </a:t>
            </a:r>
            <a:r>
              <a:rPr lang="it-IT" sz="2000" dirty="0">
                <a:solidFill>
                  <a:srgbClr val="FF0000"/>
                </a:solidFill>
              </a:rPr>
              <a:t>studente</a:t>
            </a:r>
            <a:r>
              <a:rPr lang="it-IT" sz="2000" dirty="0">
                <a:solidFill>
                  <a:srgbClr val="0070C0"/>
                </a:solidFill>
              </a:rPr>
              <a:t>, il curricolo si configura come un progressivo e </a:t>
            </a:r>
            <a:r>
              <a:rPr lang="it-IT" sz="2000" dirty="0">
                <a:solidFill>
                  <a:srgbClr val="FF0000"/>
                </a:solidFill>
              </a:rPr>
              <a:t>graduale innalzamento del livello di padronanza delle competenze-obiettivo.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UdA - OBIETTIVO</a:t>
            </a:r>
          </a:p>
        </p:txBody>
      </p:sp>
    </p:spTree>
    <p:extLst>
      <p:ext uri="{BB962C8B-B14F-4D97-AF65-F5344CB8AC3E}">
        <p14:creationId xmlns:p14="http://schemas.microsoft.com/office/powerpoint/2010/main" xmlns="" val="314103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CURRICOLO 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PROGETTAZIONE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7"/>
            <a:ext cx="9015896" cy="42088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</a:rPr>
              <a:t>Occorre pertanto:</a:t>
            </a:r>
            <a:br>
              <a:rPr lang="it-IT" sz="2000" dirty="0">
                <a:solidFill>
                  <a:srgbClr val="0070C0"/>
                </a:solidFill>
              </a:rPr>
            </a:br>
            <a:r>
              <a:rPr lang="it-IT" sz="2000" dirty="0">
                <a:solidFill>
                  <a:srgbClr val="0070C0"/>
                </a:solidFill>
              </a:rPr>
              <a:t>- </a:t>
            </a:r>
            <a:r>
              <a:rPr lang="it-IT" sz="2000" dirty="0">
                <a:solidFill>
                  <a:srgbClr val="FF0000"/>
                </a:solidFill>
              </a:rPr>
              <a:t>disegnare un piano annuale di riferimento</a:t>
            </a:r>
            <a:r>
              <a:rPr lang="it-IT" sz="2000" dirty="0">
                <a:solidFill>
                  <a:srgbClr val="0070C0"/>
                </a:solidFill>
              </a:rPr>
              <a:t> di tematiche chiave (canovaccio) cui riferire la selezione e costruzione delle UdA, relativamente al gruppo classe (in coerenza con la progressione curriculare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</a:rPr>
              <a:t>- </a:t>
            </a:r>
            <a:r>
              <a:rPr lang="it-IT" sz="2000" dirty="0">
                <a:solidFill>
                  <a:srgbClr val="FF0000"/>
                </a:solidFill>
              </a:rPr>
              <a:t>selezionare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per ciascuna UdA la/le competenze-obiettivo</a:t>
            </a:r>
            <a:r>
              <a:rPr lang="it-IT" sz="2000" dirty="0">
                <a:solidFill>
                  <a:srgbClr val="0070C0"/>
                </a:solidFill>
              </a:rPr>
              <a:t>, dell’area generale e/o di indirizzo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</a:rPr>
              <a:t>-  </a:t>
            </a:r>
            <a:r>
              <a:rPr lang="it-IT" sz="2000" dirty="0">
                <a:solidFill>
                  <a:srgbClr val="FF0000"/>
                </a:solidFill>
              </a:rPr>
              <a:t>individuare per ciascuna UdA le situazioni reali</a:t>
            </a:r>
            <a:r>
              <a:rPr lang="it-IT" sz="2000" dirty="0">
                <a:solidFill>
                  <a:srgbClr val="0070C0"/>
                </a:solidFill>
              </a:rPr>
              <a:t>, i problemi, le tematiche chiave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CURRICOLO - PROGETTAZIONE</a:t>
            </a:r>
          </a:p>
        </p:txBody>
      </p:sp>
    </p:spTree>
    <p:extLst>
      <p:ext uri="{BB962C8B-B14F-4D97-AF65-F5344CB8AC3E}">
        <p14:creationId xmlns:p14="http://schemas.microsoft.com/office/powerpoint/2010/main" xmlns="" val="149262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RISULTATI ATTESI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VALUTAZIONE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7"/>
            <a:ext cx="9519478" cy="32855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</a:rPr>
              <a:t>I risultati attesi diventano il quadro di riferimento delle rubriche e sono riportati in forma più̀ essenziale nella certificazione delle competenze. La loro </a:t>
            </a:r>
            <a:r>
              <a:rPr lang="it-IT" sz="2000" dirty="0">
                <a:solidFill>
                  <a:srgbClr val="FF0000"/>
                </a:solidFill>
              </a:rPr>
              <a:t>valutazione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avviene in un contesto definito autentico</a:t>
            </a:r>
            <a:r>
              <a:rPr lang="it-IT" sz="2000" dirty="0">
                <a:solidFill>
                  <a:srgbClr val="0070C0"/>
                </a:solidFill>
              </a:rPr>
              <a:t>, in quanto mette l’allievo nella condizione di </a:t>
            </a:r>
            <a:r>
              <a:rPr lang="it-IT" sz="2000" dirty="0">
                <a:solidFill>
                  <a:srgbClr val="FF0000"/>
                </a:solidFill>
              </a:rPr>
              <a:t>fare qualcosa con quello che sa all’interno di compiti veri o verosimili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RISULTATI ATTESI - VALUTAZIONE</a:t>
            </a:r>
          </a:p>
        </p:txBody>
      </p:sp>
    </p:spTree>
    <p:extLst>
      <p:ext uri="{BB962C8B-B14F-4D97-AF65-F5344CB8AC3E}">
        <p14:creationId xmlns:p14="http://schemas.microsoft.com/office/powerpoint/2010/main" xmlns="" val="24912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UdA 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FORMAT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UdA - FORMAT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81D9D997-1084-B64B-8C4E-6B5EAB91D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2791125"/>
              </p:ext>
            </p:extLst>
          </p:nvPr>
        </p:nvGraphicFramePr>
        <p:xfrm>
          <a:off x="2032000" y="719666"/>
          <a:ext cx="8128000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605784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168148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NOTE PER LA COMPILAZIONE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44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1. TITOLO 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titolo deve essere auto-esplicativo del contenuto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91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2. CONTESTUALIZZAZIONE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Giustificare la scelta (vedi punto 5), in relazione al percorso formativo e/o al contesto esterno.</a:t>
                      </a:r>
                    </a:p>
                    <a:p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Indicare gli assi culturali e/o i profili di indirizzo e l’eventuale collegamento con altre UdA.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674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3. DESTINATARI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Indicare indirizzo, </a:t>
                      </a:r>
                      <a:r>
                        <a:rPr kumimoji="0"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annualita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̀, classe, gruppo, ...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64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4. MONTE ORE COMPLESSIVO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Tener conto delle attività progettate, anche in contesti non formali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17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5. SITUAZIONE/PROBLEMA/TEMA DI RIFERIMENTO DELL’</a:t>
                      </a:r>
                      <a:r>
                        <a:rPr lang="it-IT" b="1" dirty="0" err="1"/>
                        <a:t>UdA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Individuare compiti “autentici” (di </a:t>
                      </a:r>
                      <a:r>
                        <a:rPr kumimoji="0"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realta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̀),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significativi e sfidanti per gli studenti</a:t>
                      </a:r>
                      <a:b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coerenti con i focus individuati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2110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023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UdA 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FORMAT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UdA - FORMAT</a:t>
            </a:r>
            <a:endParaRPr lang="it-IT" sz="3200" strike="sngStrike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81D9D997-1084-B64B-8C4E-6B5EAB91D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5857908"/>
              </p:ext>
            </p:extLst>
          </p:nvPr>
        </p:nvGraphicFramePr>
        <p:xfrm>
          <a:off x="2032000" y="719666"/>
          <a:ext cx="81280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605784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168148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NOTE PER LA COMPILAZIONE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44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6. COMPETENZE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Selezionare le competenze dall’elenco nelle Linee guida per l’area generale e/o di indirizzo (per il periodo o </a:t>
                      </a:r>
                      <a:r>
                        <a:rPr kumimoji="0"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annualita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 di riferimento)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095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7. INSEGNAMENTI COINVOLTI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Indicare gli insegnamenti di riferimento e il relativo monte ore dedicato per la realizzazione dell’</a:t>
                      </a:r>
                      <a:r>
                        <a:rPr kumimoji="0"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UdA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429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8. ATTIVITÀ DEGLI STUDENTI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Indicare:</a:t>
                      </a:r>
                      <a:b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Fasi da svolgere</a:t>
                      </a:r>
                      <a:b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Contenuti essenziali delle </a:t>
                      </a:r>
                      <a:r>
                        <a:rPr kumimoji="0"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attivita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</a:t>
                      </a:r>
                      <a:b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modalita</a:t>
                      </a: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 (collettive, di gruppo, personalizzate, in presenza, a distanza, sul campo, ...)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2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002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>
                <a:solidFill>
                  <a:schemeClr val="bg2">
                    <a:lumMod val="50000"/>
                  </a:schemeClr>
                </a:solidFill>
              </a:rPr>
              <a:t>UdA </a:t>
            </a:r>
            <a:br>
              <a:rPr lang="it-IT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FF0000"/>
                </a:solidFill>
              </a:rPr>
              <a:t>FORMAT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UdA - FORMAT</a:t>
            </a:r>
            <a:endParaRPr lang="it-IT" sz="3200" strike="sngStrike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81D9D997-1084-B64B-8C4E-6B5EAB91D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7376795"/>
              </p:ext>
            </p:extLst>
          </p:nvPr>
        </p:nvGraphicFramePr>
        <p:xfrm>
          <a:off x="2032000" y="719666"/>
          <a:ext cx="8128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605784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168148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NOTE PER LA COMPILAZIONE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44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9. ATTIVITÀ DI ACCOMPAGNAMENTO DEI DOCENTI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Indicare:</a:t>
                      </a:r>
                      <a:b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 attività̀ didattiche e di supporto con le metodologie previste - i processi cognitivi principali associati alle attività degli studenti (analisi, interpretazione, argomentazione, generalizzazione, ... ) e da supportare da parte dei docenti e/ tutor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318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10. PRODOTTI/REALIZZAZIONI IN ESITO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Riportare una breve descrizione e le modalità di documentazione e di presentazione (anche a carattere multimediale)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253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3514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931</TotalTime>
  <Words>1042</Words>
  <Application>Microsoft Office PowerPoint</Application>
  <PresentationFormat>Personalizzato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Viale</vt:lpstr>
      <vt:lpstr>   Unità di Apprendimento e Piano Formativo -      </vt:lpstr>
      <vt:lpstr>UDA  INTRODUZIONE</vt:lpstr>
      <vt:lpstr>UdA  DEFINIZIONE</vt:lpstr>
      <vt:lpstr>UdA  OBIETTIVO</vt:lpstr>
      <vt:lpstr>CURRICOLO  PROGETTAZIONE</vt:lpstr>
      <vt:lpstr>RISULTATI ATTESI VALUTAZIONE</vt:lpstr>
      <vt:lpstr>UdA  FORMAT</vt:lpstr>
      <vt:lpstr>UdA  FORMAT</vt:lpstr>
      <vt:lpstr>UdA  FORMAT</vt:lpstr>
      <vt:lpstr>UdA  FORMAT</vt:lpstr>
      <vt:lpstr>Strumenti per la gestione didattica e valutativa</vt:lpstr>
      <vt:lpstr>Strumenti per la gestione didattica e valutativa </vt:lpstr>
      <vt:lpstr>Strumenti per la gestione didattica e valutativa</vt:lpstr>
      <vt:lpstr>COMPITI DI REALTÀ PROGETTAZIONE</vt:lpstr>
      <vt:lpstr>COMPITO DI REALTÀ DEFINIZIONE</vt:lpstr>
      <vt:lpstr>COMPITI DI REALTÀ DEFINIZIONE</vt:lpstr>
      <vt:lpstr>COMPITI DI REALTÀ DEFINIZIONE</vt:lpstr>
      <vt:lpstr>MODELLI UdA</vt:lpstr>
      <vt:lpstr>MODELLI CANOVACCIO</vt:lpstr>
      <vt:lpstr>MODELLI CANOVACCIO</vt:lpstr>
      <vt:lpstr>MODELLI CANOVACCIO</vt:lpstr>
      <vt:lpstr>COMPITI DI REALTÀ PER DOCENTI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E FORMAT DELL’ATTIVITÀ FORMATIVA</dc:title>
  <dc:creator>g c</dc:creator>
  <cp:lastModifiedBy>guliziafrancesco</cp:lastModifiedBy>
  <cp:revision>108</cp:revision>
  <dcterms:created xsi:type="dcterms:W3CDTF">2018-12-13T16:22:29Z</dcterms:created>
  <dcterms:modified xsi:type="dcterms:W3CDTF">2019-12-13T11:25:34Z</dcterms:modified>
</cp:coreProperties>
</file>